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DE9C1-AF69-4857-9A20-137132DDAC0C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C009F-39BC-4782-A504-891973903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5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28448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172201"/>
            <a:ext cx="38608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172201"/>
            <a:ext cx="2844800" cy="365125"/>
          </a:xfrm>
        </p:spPr>
        <p:txBody>
          <a:bodyPr/>
          <a:lstStyle>
            <a:lvl1pPr>
              <a:defRPr sz="1600" smtClean="0">
                <a:solidFill>
                  <a:schemeClr val="bg2"/>
                </a:solidFill>
                <a:latin typeface="Brush Script MT" panose="03060802040406070304" pitchFamily="66" charset="0"/>
              </a:defRPr>
            </a:lvl1pPr>
          </a:lstStyle>
          <a:p>
            <a:pPr>
              <a:defRPr/>
            </a:pPr>
            <a:fld id="{4319B9B3-FE4D-497D-8BAA-105F99642441}" type="slidenum">
              <a:rPr lang="en-US" altLang="en-US">
                <a:solidFill>
                  <a:srgbClr val="EEECE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29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7FFA1-7A3C-42C4-B97D-10FB2B5DF480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1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619F7-4208-44A5-AC23-DED5CD23BEB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5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0" y="6096000"/>
            <a:ext cx="81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320800" cy="365125"/>
          </a:xfrm>
        </p:spPr>
        <p:txBody>
          <a:bodyPr/>
          <a:lstStyle>
            <a:lvl1pPr>
              <a:defRPr b="1"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CE0FEB6C-8D34-47C8-86DA-B5FC6D9605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7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015C0-7DAC-48B1-BB37-7172666D73CB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83A82-F296-459D-91F1-5035DA344DCD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6968F-3F6D-40B9-9C68-B9B774B2B5A4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77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364EE-C3CA-4644-B659-AB55F0932BF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05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D632-991A-4D05-AFA1-4624D6AB397A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03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C070-1C03-46A7-A96A-743917A64D32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83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5FD5-E3DA-4C7A-A453-AD6A4934F921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47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0" y="6229350"/>
            <a:ext cx="1270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5600" y="6248401"/>
            <a:ext cx="223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24840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24840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1179D0-9F36-46B7-A1D5-405CDE471DD6}" type="slidenum">
              <a:rPr lang="en-US" altLang="en-US">
                <a:solidFill>
                  <a:prstClr val="white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219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076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800" y="1"/>
            <a:ext cx="203200" cy="676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84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47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9B9B3-FE4D-497D-8BAA-105F99642441}" type="slidenum">
              <a:rPr kumimoji="0" lang="en-US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029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8662"/>
          </a:xfrm>
        </p:spPr>
        <p:txBody>
          <a:bodyPr/>
          <a:lstStyle/>
          <a:p>
            <a:r>
              <a:rPr lang="en-US" sz="3600" dirty="0" smtClean="0"/>
              <a:t>Math Corner-Open Response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03301"/>
            <a:ext cx="10972800" cy="5122864"/>
          </a:xfrm>
        </p:spPr>
        <p:txBody>
          <a:bodyPr/>
          <a:lstStyle/>
          <a:p>
            <a:pPr marL="0" indent="0">
              <a:buNone/>
            </a:pPr>
            <a:r>
              <a:rPr lang="en-US" sz="2000" b="0" i="0" u="none" strike="noStrike" baseline="0" dirty="0" smtClean="0">
                <a:latin typeface="Times-Roman"/>
              </a:rPr>
              <a:t> </a:t>
            </a:r>
            <a:r>
              <a:rPr lang="en-US" sz="2400" b="0" i="0" u="none" strike="noStrike" baseline="0" dirty="0" smtClean="0">
                <a:latin typeface="Times-Roman"/>
              </a:rPr>
              <a:t>Addison has the number of hearts shown.</a:t>
            </a:r>
          </a:p>
          <a:p>
            <a:pPr marL="0" indent="0">
              <a:buNone/>
            </a:pPr>
            <a:endParaRPr lang="en-US" sz="1000" b="1" i="0" u="none" strike="noStrike" baseline="0" dirty="0" smtClean="0">
              <a:latin typeface="Times-Bold"/>
            </a:endParaRP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A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How many hearts does Addison have?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B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Addison is given 4 more hearts. She counts to add the 4 hearts to Part A. What are the 4 numbers</a:t>
            </a:r>
            <a:r>
              <a:rPr lang="en-US" sz="2800" b="0" i="0" u="none" strike="noStrike" dirty="0" smtClean="0">
                <a:latin typeface="Times-Roman"/>
              </a:rPr>
              <a:t> </a:t>
            </a:r>
            <a:r>
              <a:rPr lang="en-US" sz="2800" b="0" i="0" u="none" strike="noStrike" baseline="0" dirty="0" smtClean="0">
                <a:latin typeface="Times-Roman"/>
              </a:rPr>
              <a:t>Addison counted?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C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If Addison gives 5 hearts away to a friend, how many hearts does she have now?  Show your work.</a:t>
            </a:r>
          </a:p>
          <a:p>
            <a:pPr marL="0" indent="0">
              <a:buNone/>
            </a:pPr>
            <a:r>
              <a:rPr lang="en-US" sz="2400" b="1" i="0" u="none" strike="noStrike" baseline="0" dirty="0" smtClean="0">
                <a:latin typeface="Times-Bold"/>
              </a:rPr>
              <a:t> 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0FEB6C-8D34-47C8-86DA-B5FC6D960532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2212" y="1003300"/>
            <a:ext cx="3101975" cy="213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99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981200" y="914401"/>
            <a:ext cx="83058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2800" dirty="0">
                <a:latin typeface="Comic Sans MS" pitchFamily="66" charset="0"/>
              </a:rPr>
              <a:t>Look at the numbers below and think about place value.  Can you tell how many tens and ones are in each number?  Use a T-Chart to help you!  </a:t>
            </a:r>
          </a:p>
          <a:p>
            <a:pPr eaLnBrk="1" hangingPunct="1">
              <a:buFont typeface="Arial" charset="0"/>
              <a:buNone/>
              <a:defRPr/>
            </a:pPr>
            <a:endParaRPr lang="en-US" sz="2800" dirty="0"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5400" dirty="0">
                <a:latin typeface="Comic Sans MS" pitchFamily="66" charset="0"/>
              </a:rPr>
              <a:t>21, 49, 13, 27, 72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658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>
          <a:xfrm>
            <a:off x="1981199" y="1143001"/>
            <a:ext cx="9038897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dirty="0" smtClean="0">
                <a:latin typeface="Arial" charset="0"/>
              </a:rPr>
              <a:t>Consuela has two dimes.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dirty="0" smtClean="0">
                <a:latin typeface="Arial" charset="0"/>
              </a:rPr>
              <a:t>Lane has 20 pennies. 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dirty="0" smtClean="0">
                <a:latin typeface="Arial" charset="0"/>
              </a:rPr>
              <a:t>Who has more? Prove your thinking.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600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3600" dirty="0">
              <a:solidFill>
                <a:schemeClr val="bg1"/>
              </a:solidFill>
              <a:latin typeface="Arial Unicode MS" pitchFamily="34" charset="-128"/>
            </a:endParaRPr>
          </a:p>
          <a:p>
            <a:pPr marL="0" indent="0" eaLnBrk="1" hangingPunct="1">
              <a:buNone/>
              <a:defRPr/>
            </a:pP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30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33338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914401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Skip count backwards by 10’s from 100-0.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1600" dirty="0">
              <a:solidFill>
                <a:schemeClr val="bg2"/>
              </a:solidFill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600" u="sng" dirty="0">
                <a:solidFill>
                  <a:schemeClr val="bg2"/>
                </a:solidFill>
                <a:latin typeface="Comic Sans MS" pitchFamily="66" charset="0"/>
              </a:rPr>
              <a:t>100</a:t>
            </a: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, __, </a:t>
            </a:r>
            <a:r>
              <a:rPr lang="en-US" sz="3600" u="sng" dirty="0">
                <a:solidFill>
                  <a:schemeClr val="bg2"/>
                </a:solidFill>
                <a:latin typeface="Comic Sans MS" pitchFamily="66" charset="0"/>
              </a:rPr>
              <a:t>__</a:t>
            </a: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, __, __,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__, __, __, __, __, __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2800" dirty="0">
              <a:solidFill>
                <a:schemeClr val="bg1"/>
              </a:solidFill>
              <a:latin typeface="Arial Unicode MS" pitchFamily="34" charset="-128"/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97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9B9B3-FE4D-497D-8BAA-105F99642441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611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86000" y="6096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>
                <a:cs typeface="Arial" panose="020B0604020202020204" pitchFamily="34" charset="0"/>
              </a:rPr>
              <a:t>Math </a:t>
            </a:r>
            <a:r>
              <a:rPr altLang="en-US" sz="4000" dirty="0" smtClean="0">
                <a:cs typeface="Arial" panose="020B0604020202020204" pitchFamily="34" charset="0"/>
              </a:rPr>
              <a:t>Corner-</a:t>
            </a:r>
            <a:endParaRPr altLang="en-US" sz="4000" dirty="0">
              <a:cs typeface="Arial" panose="020B0604020202020204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150883" y="1371600"/>
            <a:ext cx="10484069" cy="3962400"/>
          </a:xfrm>
        </p:spPr>
        <p:txBody>
          <a:bodyPr/>
          <a:lstStyle/>
          <a:p>
            <a:pPr algn="l" eaLnBrk="1" hangingPunct="1"/>
            <a:r>
              <a:rPr lang="en-US" altLang="en-US" sz="4800" dirty="0">
                <a:latin typeface="Comic Sans MS" panose="030F0702030302020204" pitchFamily="66" charset="0"/>
                <a:cs typeface="Arial" panose="020B0604020202020204" pitchFamily="34" charset="0"/>
              </a:rPr>
              <a:t>What number is </a:t>
            </a:r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one</a:t>
            </a:r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en-US" sz="4800" dirty="0">
                <a:latin typeface="Comic Sans MS" panose="030F0702030302020204" pitchFamily="66" charset="0"/>
                <a:cs typeface="Arial" panose="020B0604020202020204" pitchFamily="34" charset="0"/>
              </a:rPr>
              <a:t>less than </a:t>
            </a:r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42</a:t>
            </a:r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?</a:t>
            </a:r>
          </a:p>
          <a:p>
            <a:pPr algn="l" eaLnBrk="1" hangingPunct="1"/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What number is one more?</a:t>
            </a:r>
          </a:p>
          <a:p>
            <a:pPr algn="l" eaLnBrk="1" hangingPunct="1"/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What number is ten less?</a:t>
            </a:r>
          </a:p>
          <a:p>
            <a:pPr algn="l" eaLnBrk="1" hangingPunct="1"/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What number is ten more?</a:t>
            </a:r>
          </a:p>
          <a:p>
            <a:pPr algn="l" eaLnBrk="1" hangingPunct="1"/>
            <a:r>
              <a:rPr lang="en-US" altLang="en-US" sz="4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US" altLang="en-US" sz="4800" dirty="0">
                <a:latin typeface="Comic Sans MS" panose="030F0702030302020204" pitchFamily="66" charset="0"/>
                <a:cs typeface="Arial" panose="020B0604020202020204" pitchFamily="34" charset="0"/>
              </a:rPr>
              <a:t>How do you know? Draw a model.</a:t>
            </a: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5124" name="Text Box 49"/>
          <p:cNvSpPr txBox="1">
            <a:spLocks noChangeArrowheads="1"/>
          </p:cNvSpPr>
          <p:nvPr/>
        </p:nvSpPr>
        <p:spPr bwMode="auto">
          <a:xfrm>
            <a:off x="3200400" y="1600200"/>
            <a:ext cx="601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5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324100" y="3048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>
                <a:cs typeface="Arial" panose="020B0604020202020204" pitchFamily="34" charset="0"/>
              </a:rPr>
              <a:t>Math </a:t>
            </a:r>
            <a:r>
              <a:rPr altLang="en-US" sz="4000" dirty="0" smtClean="0">
                <a:cs typeface="Arial" panose="020B0604020202020204" pitchFamily="34" charset="0"/>
              </a:rPr>
              <a:t>Corner</a:t>
            </a:r>
            <a:endParaRPr altLang="en-US" sz="4000" dirty="0">
              <a:cs typeface="Arial" panose="020B0604020202020204" pitchFamily="34" charset="0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51793" y="914400"/>
            <a:ext cx="9270124" cy="3962400"/>
          </a:xfrm>
        </p:spPr>
        <p:txBody>
          <a:bodyPr/>
          <a:lstStyle/>
          <a:p>
            <a:pPr marL="514350" indent="-514350" algn="l" eaLnBrk="1" hangingPunct="1">
              <a:buFont typeface="Arial" charset="0"/>
              <a:buAutoNum type="arabicPeriod"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Sally has a rock collection. When her mother asked her how many rocks she had, she said that she had </a:t>
            </a:r>
            <a:r>
              <a:rPr lang="en-US" sz="2800" dirty="0" smtClean="0">
                <a:solidFill>
                  <a:schemeClr val="bg1"/>
                </a:solidFill>
                <a:latin typeface="Arial Unicode MS" pitchFamily="34" charset="-128"/>
              </a:rPr>
              <a:t>five </a:t>
            </a: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tens and six ones.  How many rocks are in Sally’s collection?</a:t>
            </a:r>
          </a:p>
          <a:p>
            <a:pPr marL="514350" indent="-514350" algn="l" eaLnBrk="1" hangingPunct="1">
              <a:buFont typeface="Arial" charset="0"/>
              <a:buAutoNum type="arabicPeriod"/>
              <a:defRPr/>
            </a:pPr>
            <a:r>
              <a:rPr lang="en-US" sz="2800" dirty="0">
                <a:solidFill>
                  <a:schemeClr val="bg1"/>
                </a:solidFill>
                <a:latin typeface="Arial Unicode MS" pitchFamily="34" charset="-128"/>
              </a:rPr>
              <a:t>What if Sally had 10 more rocks.  How many would that be?</a:t>
            </a:r>
          </a:p>
          <a:p>
            <a:pPr algn="l" eaLnBrk="1" hangingPunct="1">
              <a:buFont typeface="Arial" charset="0"/>
              <a:buNone/>
              <a:defRPr/>
            </a:pPr>
            <a:endParaRPr lang="en-US" sz="2800" dirty="0">
              <a:solidFill>
                <a:schemeClr val="bg1"/>
              </a:solidFill>
              <a:latin typeface="Arial Unicode MS" pitchFamily="34" charset="-128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2800" b="1" u="sng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2800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5124" name="Text Box 49"/>
          <p:cNvSpPr txBox="1">
            <a:spLocks noChangeArrowheads="1"/>
          </p:cNvSpPr>
          <p:nvPr/>
        </p:nvSpPr>
        <p:spPr bwMode="auto">
          <a:xfrm>
            <a:off x="3200400" y="1600200"/>
            <a:ext cx="601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25" name="Picture 5" descr="C:\Documents and Settings\christinafreeman\Local Settings\Temporary Internet Files\Content.IE5\P77ZIAQS\MP90043305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663" y="304800"/>
            <a:ext cx="18827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47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	Cathy has sixty-seven coins in her coin collection book.  5 coins fell out of her book.  How many coins does she have now</a:t>
            </a:r>
            <a:r>
              <a:rPr lang="en-US" sz="3600" dirty="0" smtClean="0">
                <a:solidFill>
                  <a:schemeClr val="bg2"/>
                </a:solidFill>
                <a:latin typeface="Comic Sans MS" pitchFamily="66" charset="0"/>
              </a:rPr>
              <a:t>?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3600" dirty="0" smtClean="0">
                <a:solidFill>
                  <a:schemeClr val="bg2"/>
                </a:solidFill>
                <a:latin typeface="Comic Sans MS" pitchFamily="66" charset="0"/>
              </a:rPr>
              <a:t> How can you prove your thinking?</a:t>
            </a: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200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3200" dirty="0">
              <a:solidFill>
                <a:schemeClr val="bg1"/>
              </a:solidFill>
              <a:latin typeface="Arial Unicode MS" pitchFamily="34" charset="-128"/>
            </a:endParaRPr>
          </a:p>
          <a:p>
            <a:pPr marL="0" indent="0" eaLnBrk="1" hangingPunct="1">
              <a:buNone/>
              <a:defRPr/>
            </a:pPr>
            <a:endParaRPr lang="en-US" sz="3200" dirty="0">
              <a:solidFill>
                <a:schemeClr val="bg2"/>
              </a:solidFill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2240" y="2790495"/>
            <a:ext cx="1931395" cy="193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077200" cy="487362"/>
          </a:xfrm>
        </p:spPr>
        <p:txBody>
          <a:bodyPr/>
          <a:lstStyle/>
          <a:p>
            <a:r>
              <a:rPr altLang="en-US" sz="3200" dirty="0" smtClean="0">
                <a:cs typeface="Arial" panose="020B0604020202020204" pitchFamily="34" charset="0"/>
              </a:rPr>
              <a:t>Math Corner-Open </a:t>
            </a:r>
            <a:r>
              <a:rPr altLang="en-US" sz="3200" dirty="0">
                <a:cs typeface="Arial" panose="020B0604020202020204" pitchFamily="34" charset="0"/>
              </a:rPr>
              <a:t>Response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23900" y="838201"/>
            <a:ext cx="9486900" cy="5287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Ray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looks at the weather each day at noon. The table shows the kind of weather Ray saw each</a:t>
            </a:r>
          </a:p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day.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Part 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many snowy days did Ray see?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Part B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many sunny days did Ray see?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Part C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many more snowy days did Ray see than sunny days?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Show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your work.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Part 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Ray records 6 more rainy days. Explain how the table changes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69308E-F741-448B-8EE6-E83B07C26F1F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1" i="0" u="none" strike="noStrike" kern="1200" cap="none" spc="0" normalizeH="0" baseline="0" noProof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6263" y="1296387"/>
            <a:ext cx="3204612" cy="311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577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981200" y="1295401"/>
            <a:ext cx="76962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Comic Sans MS" pitchFamily="66" charset="0"/>
              </a:rPr>
              <a:t>The number is 88.  Can you tell: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dirty="0">
                <a:latin typeface="Comic Sans MS" pitchFamily="66" charset="0"/>
              </a:rPr>
              <a:t>10 more?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dirty="0">
                <a:latin typeface="Comic Sans MS" pitchFamily="66" charset="0"/>
              </a:rPr>
              <a:t>10 less?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dirty="0">
                <a:latin typeface="Comic Sans MS" pitchFamily="66" charset="0"/>
              </a:rPr>
              <a:t>Five more?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3600" dirty="0">
                <a:latin typeface="Comic Sans MS" pitchFamily="66" charset="0"/>
              </a:rPr>
              <a:t>Five less?</a:t>
            </a:r>
          </a:p>
          <a:p>
            <a:pPr marL="0" indent="0" algn="ctr" eaLnBrk="1" hangingPunct="1">
              <a:buNone/>
              <a:defRPr/>
            </a:pPr>
            <a:r>
              <a:rPr lang="en-US" sz="2800" b="1" u="sng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2800" dirty="0">
              <a:solidFill>
                <a:schemeClr val="bg1"/>
              </a:solidFill>
              <a:latin typeface="Arial Unicode MS" pitchFamily="34" charset="-128"/>
            </a:endParaRPr>
          </a:p>
          <a:p>
            <a:pPr marL="0" indent="0" eaLnBrk="1" hangingPunct="1">
              <a:buNone/>
              <a:defRPr/>
            </a:pP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2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Corner-</a:t>
            </a:r>
          </a:p>
        </p:txBody>
      </p:sp>
      <p:sp>
        <p:nvSpPr>
          <p:cNvPr id="5123" name="Text Box 10"/>
          <p:cNvSpPr txBox="1">
            <a:spLocks noChangeArrowheads="1"/>
          </p:cNvSpPr>
          <p:nvPr/>
        </p:nvSpPr>
        <p:spPr bwMode="auto">
          <a:xfrm>
            <a:off x="4495800" y="5638801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</a:t>
            </a:r>
          </a:p>
        </p:txBody>
      </p:sp>
      <p:sp>
        <p:nvSpPr>
          <p:cNvPr id="5124" name="Text Box 21"/>
          <p:cNvSpPr txBox="1">
            <a:spLocks noChangeArrowheads="1"/>
          </p:cNvSpPr>
          <p:nvPr/>
        </p:nvSpPr>
        <p:spPr bwMode="auto">
          <a:xfrm>
            <a:off x="993229" y="1320801"/>
            <a:ext cx="10089930" cy="3730252"/>
          </a:xfrm>
          <a:prstGeom prst="rect">
            <a:avLst/>
          </a:prstGeom>
          <a:solidFill>
            <a:srgbClr val="16822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nine puppies in the yard.  </a:t>
            </a:r>
            <a:endParaRPr kumimoji="0" lang="en-US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Six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more come to join them.  </a:t>
            </a:r>
            <a:endParaRPr kumimoji="0" lang="en-US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many puppies are there altogether?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 algn="ctr" fontAlgn="base">
              <a:spcAft>
                <a:spcPct val="0"/>
              </a:spcAft>
              <a:buNone/>
              <a:defRPr/>
            </a:pPr>
            <a:r>
              <a:rPr lang="en-US" sz="3200" dirty="0" smtClean="0">
                <a:solidFill>
                  <a:prstClr val="white"/>
                </a:solidFill>
                <a:latin typeface="Arial Unicode MS" pitchFamily="34" charset="-128"/>
                <a:cs typeface="Arial" charset="0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2904" y="37052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41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dirty="0" smtClean="0">
                <a:latin typeface="Arial" charset="0"/>
              </a:rPr>
              <a:t>Mrs. Jordan has 18 students.  10 of them are girls.  How many are boys?  Solve with pictures, numbers, and words.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b="1" u="sng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2800" dirty="0">
              <a:solidFill>
                <a:schemeClr val="bg1"/>
              </a:solidFill>
              <a:latin typeface="Arial Unicode MS" pitchFamily="34" charset="-128"/>
            </a:endParaRPr>
          </a:p>
          <a:p>
            <a:pPr marL="0" indent="0" eaLnBrk="1" hangingPunct="1">
              <a:buNone/>
              <a:defRPr/>
            </a:pP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2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2057400" y="914401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altLang="en-US" sz="3600" dirty="0">
                <a:latin typeface="Arial" charset="0"/>
              </a:rPr>
              <a:t>	Using today’s lunch choices, 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altLang="en-US" sz="3600" dirty="0">
                <a:latin typeface="Arial" charset="0"/>
              </a:rPr>
              <a:t>Create a tally table.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altLang="en-US" sz="3600" dirty="0">
                <a:latin typeface="Arial" charset="0"/>
              </a:rPr>
              <a:t>Create a bar graph.</a:t>
            </a:r>
          </a:p>
          <a:p>
            <a:pPr marL="742950" indent="-742950" eaLnBrk="1" hangingPunct="1">
              <a:buFont typeface="Arial" charset="0"/>
              <a:buAutoNum type="arabicPeriod"/>
              <a:defRPr/>
            </a:pPr>
            <a:r>
              <a:rPr lang="en-US" altLang="en-US" sz="3600" dirty="0">
                <a:latin typeface="Arial" charset="0"/>
              </a:rPr>
              <a:t>Write 3 questions that can be answered from this data.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US" altLang="en-US" sz="3600" b="1" u="sng" dirty="0" smtClean="0">
                <a:latin typeface="Arial" charset="0"/>
              </a:rPr>
              <a:t> </a:t>
            </a:r>
            <a:endParaRPr lang="en-US" altLang="en-US" sz="2000" dirty="0">
              <a:latin typeface="Arial" charset="0"/>
            </a:endParaRPr>
          </a:p>
        </p:txBody>
      </p:sp>
      <p:pic>
        <p:nvPicPr>
          <p:cNvPr id="10244" name="Picture 4" descr="C:\Users\christinafreeman\AppData\Local\Microsoft\Windows\Temporary Internet Files\Content.IE5\0073160K\MC9004405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371600"/>
            <a:ext cx="1828800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7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9B9B3-FE4D-497D-8BAA-105F99642441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707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86000" y="0"/>
            <a:ext cx="77724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828800" y="914400"/>
            <a:ext cx="8686800" cy="3276600"/>
          </a:xfrm>
        </p:spPr>
        <p:txBody>
          <a:bodyPr/>
          <a:lstStyle/>
          <a:p>
            <a:pPr algn="l" eaLnBrk="1" hangingPunct="1">
              <a:buFont typeface="Arial" charset="0"/>
              <a:buNone/>
              <a:defRPr/>
            </a:pPr>
            <a:r>
              <a:rPr lang="en-US" sz="3200" dirty="0">
                <a:latin typeface="Calibri" panose="020F0502020204030204" pitchFamily="34" charset="0"/>
              </a:rPr>
              <a:t>Today’s number is :</a:t>
            </a:r>
            <a:r>
              <a:rPr lang="en-US" sz="6600" dirty="0">
                <a:latin typeface="Calibri" panose="020F0502020204030204" pitchFamily="34" charset="0"/>
              </a:rPr>
              <a:t>10</a:t>
            </a:r>
          </a:p>
          <a:p>
            <a:pPr marL="457200" indent="-457200" algn="l" eaLnBrk="1" hangingPunct="1">
              <a:buFont typeface="Arial" charset="0"/>
              <a:buAutoNum type="arabicPeriod"/>
              <a:defRPr/>
            </a:pPr>
            <a:r>
              <a:rPr lang="en-US" sz="3200" dirty="0">
                <a:latin typeface="Calibri" panose="020F0502020204030204" pitchFamily="34" charset="0"/>
              </a:rPr>
              <a:t>How many ways can you think of to ADD to reach this SUM?</a:t>
            </a:r>
          </a:p>
          <a:p>
            <a:pPr marL="457200" indent="-457200" algn="l" eaLnBrk="1" hangingPunct="1">
              <a:buFont typeface="Arial" charset="0"/>
              <a:buAutoNum type="arabicPeriod"/>
              <a:defRPr/>
            </a:pPr>
            <a:r>
              <a:rPr lang="en-US" sz="3200" dirty="0">
                <a:latin typeface="Calibri" panose="020F0502020204030204" pitchFamily="34" charset="0"/>
              </a:rPr>
              <a:t>How many ways can you think of to subtract to reach this DIFFERENCE?</a:t>
            </a:r>
          </a:p>
          <a:p>
            <a:pPr algn="l" eaLnBrk="1" hangingPunct="1">
              <a:buFont typeface="Arial" charset="0"/>
              <a:buNone/>
              <a:defRPr/>
            </a:pPr>
            <a:r>
              <a:rPr lang="en-US" sz="3200" i="1" dirty="0">
                <a:solidFill>
                  <a:schemeClr val="bg1"/>
                </a:solidFill>
                <a:latin typeface="Calibri" panose="020F0502020204030204" pitchFamily="34" charset="0"/>
              </a:rPr>
              <a:t>**Bonus: Create a fact family using the numbers 4, 3, and 7</a:t>
            </a:r>
            <a:endParaRPr lang="en-US" sz="3200" dirty="0">
              <a:latin typeface="Calibri" panose="020F0502020204030204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2400" b="1" i="1" u="sng" dirty="0">
              <a:latin typeface="Calibri" panose="020F0502020204030204" pitchFamily="34" charset="0"/>
            </a:endParaRPr>
          </a:p>
          <a:p>
            <a:pPr algn="l" eaLnBrk="1" hangingPunct="1">
              <a:buFont typeface="Arial" charset="0"/>
              <a:buNone/>
              <a:defRPr/>
            </a:pPr>
            <a:endParaRPr lang="en-US" sz="4800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98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2019300" y="4763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graphicFrame>
        <p:nvGraphicFramePr>
          <p:cNvPr id="17460" name="Group 52"/>
          <p:cNvGraphicFramePr>
            <a:graphicFrameLocks noGrp="1"/>
          </p:cNvGraphicFramePr>
          <p:nvPr/>
        </p:nvGraphicFramePr>
        <p:xfrm>
          <a:off x="2595564" y="3048000"/>
          <a:ext cx="8072437" cy="831850"/>
        </p:xfrm>
        <a:graphic>
          <a:graphicData uri="http://schemas.openxmlformats.org/drawingml/2006/table">
            <a:tbl>
              <a:tblPr/>
              <a:tblGrid>
                <a:gridCol w="8969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9693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             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7552" name="Rectangle 144"/>
          <p:cNvSpPr>
            <a:spLocks noChangeArrowheads="1"/>
          </p:cNvSpPr>
          <p:nvPr/>
        </p:nvSpPr>
        <p:spPr bwMode="auto">
          <a:xfrm>
            <a:off x="2402682" y="1427408"/>
            <a:ext cx="8458200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Your numbers are 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2, 6, and 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Use these numbers to make an addition sentence.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Use these numbers to make a subtraction sentence. 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Can you create the ENTIRE fact family?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928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8662"/>
          </a:xfrm>
        </p:spPr>
        <p:txBody>
          <a:bodyPr/>
          <a:lstStyle/>
          <a:p>
            <a:r>
              <a:rPr lang="en-US" sz="3600" dirty="0" smtClean="0"/>
              <a:t>Math Corner-Open Response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03301"/>
            <a:ext cx="10972800" cy="5122864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Times-Roman"/>
              </a:rPr>
              <a:t>Yesterday morning there were puppies at                             the Pet Store.</a:t>
            </a:r>
            <a:endParaRPr lang="en-US" sz="3200" b="0" i="0" u="none" strike="noStrike" baseline="0" dirty="0" smtClean="0">
              <a:latin typeface="Times-Roman"/>
            </a:endParaRPr>
          </a:p>
          <a:p>
            <a:pPr marL="0" indent="0">
              <a:buNone/>
            </a:pPr>
            <a:endParaRPr lang="en-US" sz="1000" b="1" i="0" u="none" strike="noStrike" baseline="0" dirty="0" smtClean="0">
              <a:latin typeface="Times-Bold"/>
            </a:endParaRP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A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How many puppies needed a new home?</a:t>
            </a: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B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Today there are 6 more puppies for sale.  How many puppies are there now?  </a:t>
            </a:r>
            <a:r>
              <a:rPr lang="en-US" sz="2800" dirty="0" smtClean="0">
                <a:latin typeface="Times-Roman"/>
              </a:rPr>
              <a:t>Use pictures, numbers, or words, to show your work.</a:t>
            </a:r>
            <a:endParaRPr lang="en-US" sz="2800" b="0" i="0" u="none" strike="noStrike" baseline="0" dirty="0" smtClean="0">
              <a:latin typeface="Times-Roman"/>
            </a:endParaRPr>
          </a:p>
          <a:p>
            <a:pPr marL="0" indent="0">
              <a:buNone/>
            </a:pPr>
            <a:r>
              <a:rPr lang="en-US" sz="2800" b="1" i="0" u="none" strike="noStrike" baseline="0" dirty="0" smtClean="0">
                <a:latin typeface="Times-Bold"/>
              </a:rPr>
              <a:t>Part C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>
                <a:latin typeface="Times-Roman"/>
              </a:rPr>
              <a:t>Ten people come and buy puppies.  How many puppies still need a new home?   </a:t>
            </a:r>
            <a:r>
              <a:rPr lang="en-US" sz="2800" dirty="0" smtClean="0">
                <a:latin typeface="Times-Roman"/>
              </a:rPr>
              <a:t>How can you prove your thinking?</a:t>
            </a:r>
            <a:endParaRPr lang="en-US" sz="2800" b="0" i="0" u="none" strike="noStrike" baseline="0" dirty="0" smtClean="0">
              <a:latin typeface="Times-Roman"/>
            </a:endParaRPr>
          </a:p>
          <a:p>
            <a:pPr marL="0" indent="0">
              <a:buNone/>
            </a:pPr>
            <a:r>
              <a:rPr lang="en-US" sz="2400" b="1" i="0" u="none" strike="noStrike" baseline="0" dirty="0" smtClean="0">
                <a:latin typeface="Times-Bold"/>
              </a:rPr>
              <a:t> 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0FEB6C-8D34-47C8-86DA-B5FC6D960532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331" y="1207889"/>
            <a:ext cx="3727135" cy="241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10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1905000" y="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861849" y="1143000"/>
            <a:ext cx="9764110" cy="46482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2800" dirty="0">
                <a:solidFill>
                  <a:schemeClr val="bg2"/>
                </a:solidFill>
                <a:latin typeface="Comic Sans MS" pitchFamily="66" charset="0"/>
              </a:rPr>
              <a:t>Kevin has some ice cream bars. He gave 7 ice cream bars to his friends. Now he has 2 bars left. How many ice cream bars did he start with? Draw a model.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24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 smtClean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 smtClean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endParaRPr lang="en-US" sz="2000" b="1" i="1" u="sng" dirty="0"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000" i="1" dirty="0">
                <a:solidFill>
                  <a:schemeClr val="bg1"/>
                </a:solidFill>
                <a:latin typeface="Comic Sans MS" pitchFamily="66" charset="0"/>
              </a:rPr>
              <a:t>**Bonus: Create a fact family using the numbers 4, 7, and 11</a:t>
            </a:r>
            <a:endParaRPr lang="en-US" sz="2000" b="1" i="1" u="sng" dirty="0"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en-US" sz="2400" dirty="0">
              <a:latin typeface="Bookman Old Style" pitchFamily="18" charset="0"/>
            </a:endParaRPr>
          </a:p>
        </p:txBody>
      </p:sp>
      <p:pic>
        <p:nvPicPr>
          <p:cNvPr id="8196" name="Picture 4" descr="C:\Documents and Settings\christinafreeman\Local Settings\Temporary Internet Files\Content.IE5\YJ28R396\MC9004456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310" y="2765535"/>
            <a:ext cx="1627188" cy="147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0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2286000" y="6096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>
                <a:cs typeface="Arial" panose="020B0604020202020204" pitchFamily="34" charset="0"/>
              </a:rPr>
              <a:t>Math </a:t>
            </a:r>
            <a:r>
              <a:rPr altLang="en-US" sz="4000" dirty="0" smtClean="0">
                <a:cs typeface="Arial" panose="020B0604020202020204" pitchFamily="34" charset="0"/>
              </a:rPr>
              <a:t>Corner</a:t>
            </a:r>
            <a:endParaRPr altLang="en-US" sz="4000" dirty="0">
              <a:cs typeface="Arial" panose="020B0604020202020204" pitchFamily="34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867103" y="1371600"/>
            <a:ext cx="10610193" cy="3962400"/>
          </a:xfrm>
        </p:spPr>
        <p:txBody>
          <a:bodyPr/>
          <a:lstStyle/>
          <a:p>
            <a:pPr algn="l" eaLnBrk="1" hangingPunct="1"/>
            <a:r>
              <a:rPr lang="en-US" altLang="en-US" sz="4800" dirty="0">
                <a:latin typeface="Comic Sans MS" panose="030F0702030302020204" pitchFamily="66" charset="0"/>
                <a:cs typeface="Arial" panose="020B0604020202020204" pitchFamily="34" charset="0"/>
              </a:rPr>
              <a:t>What number is ten less than 75? How do you know? Draw a model.</a:t>
            </a: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200" dirty="0" smtClean="0">
                <a:solidFill>
                  <a:schemeClr val="bg1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 </a:t>
            </a:r>
            <a:endParaRPr lang="en-US" altLang="en-US" sz="3200" dirty="0">
              <a:solidFill>
                <a:schemeClr val="bg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lvl="0" eaLnBrk="1" hangingPunct="1">
              <a:defRPr/>
            </a:pPr>
            <a:r>
              <a:rPr lang="en-US" sz="3600" dirty="0" smtClean="0">
                <a:solidFill>
                  <a:prstClr val="white"/>
                </a:solidFill>
                <a:latin typeface="Arial Unicode MS" pitchFamily="34" charset="-128"/>
              </a:rPr>
              <a:t> </a:t>
            </a:r>
            <a:endParaRPr lang="en-US" sz="3600" dirty="0">
              <a:solidFill>
                <a:prstClr val="white"/>
              </a:solidFill>
              <a:latin typeface="Arial Unicode MS" pitchFamily="34" charset="-128"/>
            </a:endParaRP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4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7172" name="Text Box 49"/>
          <p:cNvSpPr txBox="1">
            <a:spLocks noChangeArrowheads="1"/>
          </p:cNvSpPr>
          <p:nvPr/>
        </p:nvSpPr>
        <p:spPr bwMode="auto">
          <a:xfrm>
            <a:off x="3200400" y="1600200"/>
            <a:ext cx="601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6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/>
          <a:lstStyle/>
          <a:p>
            <a:r>
              <a:rPr altLang="en-US" sz="2800" dirty="0">
                <a:cs typeface="Arial" panose="020B0604020202020204" pitchFamily="34" charset="0"/>
              </a:rPr>
              <a:t>Math </a:t>
            </a:r>
            <a:r>
              <a:rPr altLang="en-US" sz="2800" dirty="0" smtClean="0">
                <a:cs typeface="Arial" panose="020B0604020202020204" pitchFamily="34" charset="0"/>
              </a:rPr>
              <a:t>Corner-Open </a:t>
            </a:r>
            <a:r>
              <a:rPr altLang="en-US" sz="2800" dirty="0">
                <a:cs typeface="Arial" panose="020B0604020202020204" pitchFamily="34" charset="0"/>
              </a:rPr>
              <a:t>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62012"/>
            <a:ext cx="11074400" cy="511968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Brett got some books from the library. The dot on the number line shows how many books Brett has that belong to him. Each hop shows a book Brett got at the library.</a:t>
            </a:r>
          </a:p>
          <a:p>
            <a:pPr marL="0" indent="0">
              <a:buNone/>
              <a:defRPr/>
            </a:pPr>
            <a:endParaRPr lang="en-US" sz="2000" b="1" dirty="0" smtClean="0">
              <a:latin typeface="Times-Bold"/>
            </a:endParaRPr>
          </a:p>
          <a:p>
            <a:pPr marL="0" indent="0">
              <a:buNone/>
              <a:defRPr/>
            </a:pPr>
            <a:r>
              <a:rPr lang="en-US" sz="2000" b="1" dirty="0" smtClean="0">
                <a:latin typeface="Times-Bold"/>
              </a:rPr>
              <a:t>Part </a:t>
            </a:r>
            <a:r>
              <a:rPr lang="en-US" sz="2000" b="1" dirty="0">
                <a:latin typeface="Times-Bold"/>
              </a:rPr>
              <a:t>A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How many books did Brett start with? Explain your answer.</a:t>
            </a:r>
          </a:p>
          <a:p>
            <a:pPr marL="0" indent="0">
              <a:buNone/>
              <a:defRPr/>
            </a:pPr>
            <a:r>
              <a:rPr lang="en-US" sz="2000" b="1" dirty="0">
                <a:latin typeface="Times-Bold"/>
              </a:rPr>
              <a:t>Part B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How many books did Brett get from the library? Explain your answer.</a:t>
            </a:r>
          </a:p>
          <a:p>
            <a:pPr marL="0" indent="0">
              <a:buNone/>
              <a:defRPr/>
            </a:pPr>
            <a:r>
              <a:rPr lang="en-US" sz="2000" b="1" dirty="0">
                <a:latin typeface="Times-Bold"/>
              </a:rPr>
              <a:t>Part C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Write the addition problem that shows how many books Brett has after he goes to the library.</a:t>
            </a:r>
          </a:p>
          <a:p>
            <a:pPr marL="0" indent="0">
              <a:buNone/>
              <a:defRPr/>
            </a:pPr>
            <a:r>
              <a:rPr lang="en-US" sz="2000" b="1" dirty="0">
                <a:latin typeface="Times-Bold"/>
              </a:rPr>
              <a:t>Part D</a:t>
            </a:r>
          </a:p>
          <a:p>
            <a:pPr marL="0" indent="0">
              <a:buNone/>
              <a:defRPr/>
            </a:pPr>
            <a:r>
              <a:rPr lang="en-US" sz="2400" dirty="0">
                <a:latin typeface="Times-Roman"/>
              </a:rPr>
              <a:t>Write a subtraction problem to show how many books Brett will have after he gives the </a:t>
            </a:r>
            <a:r>
              <a:rPr lang="en-US" sz="2400" dirty="0" smtClean="0">
                <a:latin typeface="Times-Roman"/>
              </a:rPr>
              <a:t>books back </a:t>
            </a:r>
            <a:r>
              <a:rPr lang="en-US" sz="2400" dirty="0">
                <a:latin typeface="Times-Roman"/>
              </a:rPr>
              <a:t>to the library.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B3815D-B36D-4F6A-AAC4-2531A0AF16B1}" type="slidenum">
              <a:rPr kumimoji="0" lang="en-US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1" i="0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19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457" y="1674649"/>
            <a:ext cx="5780981" cy="77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52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1213946" y="1295401"/>
            <a:ext cx="10216054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Katie has 11 ice cream bars. She gave 3 ice cream bars to her friends. How many ice cream bars does she have now? Draw a model.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3600" dirty="0">
              <a:solidFill>
                <a:schemeClr val="bg1"/>
              </a:solidFill>
              <a:latin typeface="Arial Unicode MS" pitchFamily="34" charset="-128"/>
            </a:endParaRP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</p:txBody>
      </p:sp>
      <p:pic>
        <p:nvPicPr>
          <p:cNvPr id="9220" name="Picture 4" descr="C:\Documents and Settings\christinafreeman\Local Settings\Temporary Internet Files\Content.IE5\YJ28R396\MC9004456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8788" y="3548064"/>
            <a:ext cx="11430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693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Arial" charset="0"/>
              </a:rPr>
              <a:t>1. How many fingers are there on three hands? 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600" dirty="0">
                <a:latin typeface="Arial" charset="0"/>
              </a:rPr>
              <a:t>2. How many more fingers would we need to make 20?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latin typeface="Arial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3600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itchFamily="66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9B9B3-FE4D-497D-8BAA-105F99642441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94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2286000" y="609600"/>
            <a:ext cx="7772400" cy="609600"/>
          </a:xfrm>
        </p:spPr>
        <p:txBody>
          <a:bodyPr/>
          <a:lstStyle/>
          <a:p>
            <a:pPr eaLnBrk="1" hangingPunct="1"/>
            <a:r>
              <a:rPr altLang="en-US" sz="4000" dirty="0">
                <a:cs typeface="Arial" panose="020B0604020202020204" pitchFamily="34" charset="0"/>
              </a:rPr>
              <a:t>Math </a:t>
            </a:r>
            <a:r>
              <a:rPr altLang="en-US" sz="4000" dirty="0" smtClean="0">
                <a:cs typeface="Arial" panose="020B0604020202020204" pitchFamily="34" charset="0"/>
              </a:rPr>
              <a:t>Corner</a:t>
            </a:r>
            <a:endParaRPr altLang="en-US" sz="4000" dirty="0">
              <a:cs typeface="Arial" panose="020B0604020202020204" pitchFamily="34" charset="0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1981200" y="1371600"/>
            <a:ext cx="7924800" cy="3962400"/>
          </a:xfrm>
        </p:spPr>
        <p:txBody>
          <a:bodyPr/>
          <a:lstStyle/>
          <a:p>
            <a:pPr algn="l" eaLnBrk="1" hangingPunct="1"/>
            <a:endParaRPr lang="en-US" altLang="en-US" sz="2800" i="1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sz="4800" i="1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6148" name="Text Box 49"/>
          <p:cNvSpPr txBox="1">
            <a:spLocks noChangeArrowheads="1"/>
          </p:cNvSpPr>
          <p:nvPr/>
        </p:nvSpPr>
        <p:spPr bwMode="auto">
          <a:xfrm>
            <a:off x="3200400" y="1600200"/>
            <a:ext cx="6019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9" name="Text Box 50"/>
          <p:cNvSpPr txBox="1">
            <a:spLocks noChangeArrowheads="1"/>
          </p:cNvSpPr>
          <p:nvPr/>
        </p:nvSpPr>
        <p:spPr bwMode="auto">
          <a:xfrm>
            <a:off x="551793" y="1273175"/>
            <a:ext cx="10925504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0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800">
                <a:solidFill>
                  <a:srgbClr val="F2F2F2"/>
                </a:solidFill>
                <a:latin typeface="Brush Script MT" panose="030608020404060703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600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Your number is 27.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600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How can you decompose this number?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3600" dirty="0" smtClean="0">
                <a:solidFill>
                  <a:prstClr val="white"/>
                </a:solidFill>
                <a:latin typeface="Comic Sans MS" panose="030F0702030302020204" pitchFamily="66" charset="0"/>
              </a:rPr>
              <a:t>What addition sentences can your create?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Can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you think of more than one way?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541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altLang="en-US" dirty="0" smtClean="0">
                <a:cs typeface="Arial" panose="020B0604020202020204" pitchFamily="34" charset="0"/>
              </a:rPr>
              <a:t>Math Corner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body" idx="4294967295"/>
          </p:nvPr>
        </p:nvSpPr>
        <p:spPr>
          <a:xfrm>
            <a:off x="1981200" y="1219201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Skip count by 3’s from 0-30.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__, __, </a:t>
            </a:r>
            <a:r>
              <a:rPr lang="en-US" sz="3600" u="sng" dirty="0">
                <a:solidFill>
                  <a:schemeClr val="bg2"/>
                </a:solidFill>
                <a:latin typeface="Comic Sans MS" pitchFamily="66" charset="0"/>
              </a:rPr>
              <a:t>_6_</a:t>
            </a: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, __, __,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__, __, _</a:t>
            </a:r>
            <a:r>
              <a:rPr lang="en-US" sz="3600" u="sng" dirty="0">
                <a:solidFill>
                  <a:schemeClr val="bg2"/>
                </a:solidFill>
                <a:latin typeface="Comic Sans MS" pitchFamily="66" charset="0"/>
              </a:rPr>
              <a:t>24</a:t>
            </a:r>
            <a:r>
              <a:rPr lang="en-US" sz="3600" dirty="0">
                <a:solidFill>
                  <a:schemeClr val="bg2"/>
                </a:solidFill>
                <a:latin typeface="Comic Sans MS" pitchFamily="66" charset="0"/>
              </a:rPr>
              <a:t>_, __, __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endParaRPr lang="en-US" sz="2800" dirty="0">
              <a:solidFill>
                <a:schemeClr val="bg1"/>
              </a:solidFill>
              <a:latin typeface="Arial Unicode MS" pitchFamily="34" charset="-128"/>
            </a:endParaRPr>
          </a:p>
          <a:p>
            <a:pPr algn="ctr" eaLnBrk="1" hangingPunct="1">
              <a:buFont typeface="Arial" charset="0"/>
              <a:buNone/>
              <a:defRPr/>
            </a:pPr>
            <a:endParaRPr lang="en-US" sz="3600" dirty="0">
              <a:solidFill>
                <a:schemeClr val="bg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275408"/>
      </p:ext>
    </p:extLst>
  </p:cSld>
  <p:clrMapOvr>
    <a:masterClrMapping/>
  </p:clrMapOvr>
</p:sld>
</file>

<file path=ppt/theme/theme1.xml><?xml version="1.0" encoding="utf-8"?>
<a:theme xmlns:a="http://schemas.openxmlformats.org/drawingml/2006/main" name="Ppt00000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916</Words>
  <Application>Microsoft Office PowerPoint</Application>
  <PresentationFormat>Widescreen</PresentationFormat>
  <Paragraphs>179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 Unicode MS</vt:lpstr>
      <vt:lpstr>Arial</vt:lpstr>
      <vt:lpstr>Bookman Old Style</vt:lpstr>
      <vt:lpstr>Brush Script MT</vt:lpstr>
      <vt:lpstr>Calibri</vt:lpstr>
      <vt:lpstr>Comic Sans MS</vt:lpstr>
      <vt:lpstr>Lucida Calligraphy</vt:lpstr>
      <vt:lpstr>Times-Bold</vt:lpstr>
      <vt:lpstr>Times-Roman</vt:lpstr>
      <vt:lpstr>Ppt0000000</vt:lpstr>
      <vt:lpstr>Week 1</vt:lpstr>
      <vt:lpstr>Math Corner-</vt:lpstr>
      <vt:lpstr>Math Corner</vt:lpstr>
      <vt:lpstr>Math Corner-Open Response</vt:lpstr>
      <vt:lpstr>Math Corner</vt:lpstr>
      <vt:lpstr>Math Corner</vt:lpstr>
      <vt:lpstr>Week 2</vt:lpstr>
      <vt:lpstr>Math Corner</vt:lpstr>
      <vt:lpstr>Math Corner</vt:lpstr>
      <vt:lpstr>Math Corner-Open Response</vt:lpstr>
      <vt:lpstr>Math Corner</vt:lpstr>
      <vt:lpstr>Math Corner</vt:lpstr>
      <vt:lpstr>Math Corner</vt:lpstr>
      <vt:lpstr>Week 3</vt:lpstr>
      <vt:lpstr>Math Corner-</vt:lpstr>
      <vt:lpstr>Math Corner</vt:lpstr>
      <vt:lpstr>Math Corner</vt:lpstr>
      <vt:lpstr>Math Corner-Open Response</vt:lpstr>
      <vt:lpstr>Math Corner</vt:lpstr>
      <vt:lpstr>Math Corner</vt:lpstr>
      <vt:lpstr>Math Corner</vt:lpstr>
      <vt:lpstr>Week 4</vt:lpstr>
      <vt:lpstr>Math Corner</vt:lpstr>
      <vt:lpstr>Math Corner</vt:lpstr>
      <vt:lpstr>Math Corner-Open Response</vt:lpstr>
      <vt:lpstr>Math Corner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Holmes, Beatrice</dc:creator>
  <cp:lastModifiedBy>Beatrice Holmes</cp:lastModifiedBy>
  <cp:revision>8</cp:revision>
  <dcterms:created xsi:type="dcterms:W3CDTF">2016-10-31T15:27:12Z</dcterms:created>
  <dcterms:modified xsi:type="dcterms:W3CDTF">2017-11-01T02:30:47Z</dcterms:modified>
</cp:coreProperties>
</file>